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60" r:id="rId4"/>
    <p:sldId id="262" r:id="rId5"/>
    <p:sldId id="257" r:id="rId6"/>
    <p:sldId id="261" r:id="rId7"/>
    <p:sldId id="268" r:id="rId8"/>
    <p:sldId id="263" r:id="rId9"/>
    <p:sldId id="264" r:id="rId10"/>
    <p:sldId id="267" r:id="rId11"/>
    <p:sldId id="266" r:id="rId12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A0A0"/>
  </p:clrMru>
</p:presentationPr>
</file>

<file path=ppt/tableStyles.xml><?xml version="1.0" encoding="utf-8"?>
<a:tblStyleLst xmlns:a="http://schemas.openxmlformats.org/drawingml/2006/main" def="{B301B821-A1FF-4177-AEE7-76D212191A09}">
  <a:tblStyle styleId="{B301B821-A1FF-4177-AEE7-76D212191A09}" styleName="Medium Style 9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9DCAF9ED-07DC-4A11-8D7F-57B35C25682E}" styleName="Medium Style 10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793D81CF-94F2-401A-BA57-92F5A7B2D0C5}" styleName="Medium Style 8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5FD0F851-EC5A-4D38-B0AD-8093EC10F338}" styleName="Light Style 6">
    <a:wholeTbl>
      <a:tcTxStyle>
        <a:fontRef idx="minor">
          <a:scrgbClr r="0" g="0" b="0"/>
        </a:fontRef>
        <a:schemeClr val="accent5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1FECB4D8-DB02-4DC6-A0A2-4F2EBAE1DC90}" styleName="Medium Style 1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3B4B98B0-60AC-42C2-AFA5-B58CD77FA1E5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  <a:tblStyle styleId="{0E3FDE45-AF77-4B5C-9715-49D594BDF05E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82" autoAdjust="0"/>
    <p:restoredTop sz="88034" autoAdjust="0"/>
  </p:normalViewPr>
  <p:slideViewPr>
    <p:cSldViewPr>
      <p:cViewPr varScale="1">
        <p:scale>
          <a:sx n="58" d="100"/>
          <a:sy n="58" d="100"/>
        </p:scale>
        <p:origin x="-109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6EC044C-1681-42BB-936F-6F8050FAD130}" type="datetimeFigureOut">
              <a:rPr lang="en-US"/>
              <a:pPr>
                <a:defRPr/>
              </a:pPr>
              <a:t>9/14/2010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7C92D62-87D6-45AE-946F-DE262873B7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4FFBC6A-0B3F-45CE-956C-F4E851F18D3D}" type="datetimeFigureOut">
              <a:rPr lang="en-US"/>
              <a:pPr>
                <a:defRPr/>
              </a:pPr>
              <a:t>9/14/2010</a:t>
            </a:fld>
            <a:endParaRPr lang="en-US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anchor="ctr"/>
          <a:lstStyle>
            <a:extLst/>
          </a:lstStyle>
          <a:p>
            <a:pPr lvl="0"/>
            <a:endParaRPr lang="en-US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>
            <a:normAutofit/>
          </a:bodyPr>
          <a:lstStyle>
            <a:extLst/>
          </a:lstStyle>
          <a:p>
            <a:pPr lvl="0"/>
            <a:r>
              <a:rPr lang="en-US" noProof="0" smtClean="0"/>
              <a:t>Click to edit Master text styles</a:t>
            </a:r>
            <a:endParaRPr lang="en-US" noProof="0"/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A69180B-C697-4F4B-BF22-BB87B77A1C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8E6E14F-63B6-4B8E-9182-AB7D614B4FED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Four pediatric RHCs: Pediatric Associates of Canon City, Sabatini Pediatrics, Ft. Morgan Pediatric Clinic, Pediatric Associates of Montrose</a:t>
            </a:r>
          </a:p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7E2A8E-3ECD-4551-84CD-FAE16DA54D8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4572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" name="ContosoLog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5410200"/>
            <a:ext cx="2835275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ompass-PNG-K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953000" y="-2514600"/>
            <a:ext cx="14838363" cy="807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0"/>
          <p:cNvSpPr/>
          <p:nvPr/>
        </p:nvSpPr>
        <p:spPr>
          <a:xfrm>
            <a:off x="0" y="4362450"/>
            <a:ext cx="9144000" cy="53340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4968875"/>
            <a:ext cx="9144000" cy="26988"/>
          </a:xfrm>
          <a:prstGeom prst="rect">
            <a:avLst/>
          </a:prstGeom>
          <a:solidFill>
            <a:schemeClr val="accent5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Rectangle 2"/>
          <p:cNvSpPr>
            <a:spLocks noGrp="1"/>
          </p:cNvSpPr>
          <p:nvPr>
            <p:ph type="ctrTitle"/>
          </p:nvPr>
        </p:nvSpPr>
        <p:spPr>
          <a:xfrm>
            <a:off x="228600" y="4361688"/>
            <a:ext cx="8686800" cy="533400"/>
          </a:xfrm>
          <a:noFill/>
        </p:spPr>
        <p:txBody>
          <a:bodyPr vert="horz">
            <a:noAutofit/>
          </a:bodyPr>
          <a:lstStyle>
            <a:lvl1pPr algn="l" eaLnBrk="1" latinLnBrk="0" hangingPunct="1">
              <a:defRPr kumimoji="0" sz="2800" b="0" cap="all" spc="150" baseline="0">
                <a:solidFill>
                  <a:schemeClr val="bg1"/>
                </a:solidFill>
                <a:latin typeface="Copperplate Gothic Bold" pitchFamily="34" charset="0"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7" name="Rectangle 37"/>
          <p:cNvSpPr>
            <a:spLocks noGrp="1"/>
          </p:cNvSpPr>
          <p:nvPr>
            <p:ph type="body" sz="quarter" idx="13"/>
          </p:nvPr>
        </p:nvSpPr>
        <p:spPr>
          <a:xfrm>
            <a:off x="310896" y="3810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3" name="Rectangle 37"/>
          <p:cNvSpPr>
            <a:spLocks noGrp="1"/>
          </p:cNvSpPr>
          <p:nvPr>
            <p:ph type="body" sz="quarter" idx="15"/>
          </p:nvPr>
        </p:nvSpPr>
        <p:spPr>
          <a:xfrm>
            <a:off x="304800" y="838200"/>
            <a:ext cx="7391400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Rectangle 37"/>
          <p:cNvSpPr>
            <a:spLocks noGrp="1"/>
          </p:cNvSpPr>
          <p:nvPr>
            <p:ph type="body" sz="quarter" idx="17"/>
          </p:nvPr>
        </p:nvSpPr>
        <p:spPr>
          <a:xfrm>
            <a:off x="310896" y="12954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5" name="Rectangle 37"/>
          <p:cNvSpPr>
            <a:spLocks noGrp="1"/>
          </p:cNvSpPr>
          <p:nvPr>
            <p:ph type="body" sz="quarter" idx="19"/>
          </p:nvPr>
        </p:nvSpPr>
        <p:spPr>
          <a:xfrm>
            <a:off x="310896" y="17526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 baseline="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7" name="Rectangle 37"/>
          <p:cNvSpPr>
            <a:spLocks noGrp="1"/>
          </p:cNvSpPr>
          <p:nvPr>
            <p:ph type="body" sz="quarter" idx="21"/>
          </p:nvPr>
        </p:nvSpPr>
        <p:spPr>
          <a:xfrm>
            <a:off x="310896" y="22098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 baseline="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9" name="Rectangle 37"/>
          <p:cNvSpPr>
            <a:spLocks noGrp="1"/>
          </p:cNvSpPr>
          <p:nvPr>
            <p:ph type="body" sz="quarter" idx="23"/>
          </p:nvPr>
        </p:nvSpPr>
        <p:spPr>
          <a:xfrm>
            <a:off x="310896" y="26670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1" name="Rectangle 37"/>
          <p:cNvSpPr>
            <a:spLocks noGrp="1"/>
          </p:cNvSpPr>
          <p:nvPr>
            <p:ph type="body" sz="quarter" idx="25"/>
          </p:nvPr>
        </p:nvSpPr>
        <p:spPr>
          <a:xfrm>
            <a:off x="310896" y="31242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3" name="Rectangle 37"/>
          <p:cNvSpPr>
            <a:spLocks noGrp="1"/>
          </p:cNvSpPr>
          <p:nvPr>
            <p:ph type="body" sz="quarter" idx="27"/>
          </p:nvPr>
        </p:nvSpPr>
        <p:spPr>
          <a:xfrm>
            <a:off x="310896" y="35814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5" name="Rectangle 37"/>
          <p:cNvSpPr>
            <a:spLocks noGrp="1"/>
          </p:cNvSpPr>
          <p:nvPr>
            <p:ph type="body" sz="quarter" idx="29"/>
          </p:nvPr>
        </p:nvSpPr>
        <p:spPr>
          <a:xfrm>
            <a:off x="310896" y="40386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 baseline="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7" name="Rectangle 37"/>
          <p:cNvSpPr>
            <a:spLocks noGrp="1"/>
          </p:cNvSpPr>
          <p:nvPr>
            <p:ph type="body" sz="quarter" idx="31"/>
          </p:nvPr>
        </p:nvSpPr>
        <p:spPr>
          <a:xfrm>
            <a:off x="310896" y="44958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Rectangle 37"/>
          <p:cNvSpPr>
            <a:spLocks noGrp="1"/>
          </p:cNvSpPr>
          <p:nvPr>
            <p:ph type="body" sz="quarter" idx="33"/>
          </p:nvPr>
        </p:nvSpPr>
        <p:spPr>
          <a:xfrm>
            <a:off x="310896" y="49530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8" name="Rectangle 37"/>
          <p:cNvSpPr>
            <a:spLocks noGrp="1"/>
          </p:cNvSpPr>
          <p:nvPr>
            <p:ph type="body" sz="quarter" idx="35"/>
          </p:nvPr>
        </p:nvSpPr>
        <p:spPr>
          <a:xfrm>
            <a:off x="310896" y="54102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/>
          <a:lstStyle>
            <a:lvl1pPr eaLnBrk="1" latinLnBrk="0" hangingPunct="1">
              <a:buFontTx/>
              <a:buNone/>
              <a:defRPr kumimoji="0" sz="11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8" name="Rectangle 37"/>
          <p:cNvSpPr>
            <a:spLocks noGrp="1"/>
          </p:cNvSpPr>
          <p:nvPr>
            <p:ph type="body" sz="quarter" idx="14"/>
          </p:nvPr>
        </p:nvSpPr>
        <p:spPr>
          <a:xfrm>
            <a:off x="7696200" y="3810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4" name="Rectangle 37"/>
          <p:cNvSpPr>
            <a:spLocks noGrp="1"/>
          </p:cNvSpPr>
          <p:nvPr>
            <p:ph type="body" sz="quarter" idx="16"/>
          </p:nvPr>
        </p:nvSpPr>
        <p:spPr>
          <a:xfrm>
            <a:off x="7696200" y="8382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Rectangle 37"/>
          <p:cNvSpPr>
            <a:spLocks noGrp="1"/>
          </p:cNvSpPr>
          <p:nvPr>
            <p:ph type="body" sz="quarter" idx="18"/>
          </p:nvPr>
        </p:nvSpPr>
        <p:spPr>
          <a:xfrm>
            <a:off x="7696200" y="12954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6" name="Rectangle 37"/>
          <p:cNvSpPr>
            <a:spLocks noGrp="1"/>
          </p:cNvSpPr>
          <p:nvPr>
            <p:ph type="body" sz="quarter" idx="20"/>
          </p:nvPr>
        </p:nvSpPr>
        <p:spPr>
          <a:xfrm>
            <a:off x="7696200" y="17526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8" name="Rectangle 37"/>
          <p:cNvSpPr>
            <a:spLocks noGrp="1"/>
          </p:cNvSpPr>
          <p:nvPr>
            <p:ph type="body" sz="quarter" idx="22"/>
          </p:nvPr>
        </p:nvSpPr>
        <p:spPr>
          <a:xfrm>
            <a:off x="7696200" y="22098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0" name="Rectangle 37"/>
          <p:cNvSpPr>
            <a:spLocks noGrp="1"/>
          </p:cNvSpPr>
          <p:nvPr>
            <p:ph type="body" sz="quarter" idx="24"/>
          </p:nvPr>
        </p:nvSpPr>
        <p:spPr>
          <a:xfrm>
            <a:off x="7696200" y="26670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2" name="Rectangle 37"/>
          <p:cNvSpPr>
            <a:spLocks noGrp="1"/>
          </p:cNvSpPr>
          <p:nvPr>
            <p:ph type="body" sz="quarter" idx="26"/>
          </p:nvPr>
        </p:nvSpPr>
        <p:spPr>
          <a:xfrm>
            <a:off x="7696200" y="31242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4" name="Rectangle 37"/>
          <p:cNvSpPr>
            <a:spLocks noGrp="1"/>
          </p:cNvSpPr>
          <p:nvPr>
            <p:ph type="body" sz="quarter" idx="28"/>
          </p:nvPr>
        </p:nvSpPr>
        <p:spPr>
          <a:xfrm>
            <a:off x="7696200" y="35814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6" name="Rectangle 37"/>
          <p:cNvSpPr>
            <a:spLocks noGrp="1"/>
          </p:cNvSpPr>
          <p:nvPr>
            <p:ph type="body" sz="quarter" idx="30"/>
          </p:nvPr>
        </p:nvSpPr>
        <p:spPr>
          <a:xfrm>
            <a:off x="7696200" y="40386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8" name="Rectangle 37"/>
          <p:cNvSpPr>
            <a:spLocks noGrp="1"/>
          </p:cNvSpPr>
          <p:nvPr>
            <p:ph type="body" sz="quarter" idx="32"/>
          </p:nvPr>
        </p:nvSpPr>
        <p:spPr>
          <a:xfrm>
            <a:off x="7696200" y="44958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7" name="Rectangle 37"/>
          <p:cNvSpPr>
            <a:spLocks noGrp="1"/>
          </p:cNvSpPr>
          <p:nvPr>
            <p:ph type="body" sz="quarter" idx="34"/>
          </p:nvPr>
        </p:nvSpPr>
        <p:spPr>
          <a:xfrm>
            <a:off x="7696200" y="49530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Rectangle 37"/>
          <p:cNvSpPr>
            <a:spLocks noGrp="1"/>
          </p:cNvSpPr>
          <p:nvPr>
            <p:ph type="body" sz="quarter" idx="36"/>
          </p:nvPr>
        </p:nvSpPr>
        <p:spPr>
          <a:xfrm>
            <a:off x="7696200" y="54102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Rectangle 37"/>
          <p:cNvSpPr>
            <a:spLocks noGrp="1"/>
          </p:cNvSpPr>
          <p:nvPr>
            <p:ph type="body" sz="quarter" idx="37"/>
          </p:nvPr>
        </p:nvSpPr>
        <p:spPr>
          <a:xfrm>
            <a:off x="310896" y="5867400"/>
            <a:ext cx="7385304" cy="228600"/>
          </a:xfrm>
          <a:prstGeom prst="rect">
            <a:avLst/>
          </a:prstGeom>
          <a:solidFill>
            <a:schemeClr val="tx2">
              <a:tint val="40000"/>
            </a:schemeClr>
          </a:solidFill>
        </p:spPr>
        <p:txBody>
          <a:bodyPr anchor="ctr">
            <a:noAutofit/>
          </a:bodyPr>
          <a:lstStyle>
            <a:lvl1pPr eaLnBrk="1" latinLnBrk="0" hangingPunct="1">
              <a:buFontTx/>
              <a:buNone/>
              <a:defRPr kumimoji="0" sz="1100"/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Rectangle 37"/>
          <p:cNvSpPr>
            <a:spLocks noGrp="1"/>
          </p:cNvSpPr>
          <p:nvPr>
            <p:ph type="body" sz="quarter" idx="38"/>
          </p:nvPr>
        </p:nvSpPr>
        <p:spPr>
          <a:xfrm>
            <a:off x="7696200" y="5867400"/>
            <a:ext cx="685800" cy="228600"/>
          </a:xfrm>
          <a:prstGeom prst="rect">
            <a:avLst/>
          </a:prstGeom>
          <a:solidFill>
            <a:schemeClr val="accent1"/>
          </a:solidFill>
        </p:spPr>
        <p:txBody>
          <a:bodyPr anchor="ctr"/>
          <a:lstStyle>
            <a:lvl1pPr algn="r" eaLnBrk="1" latinLnBrk="0" hangingPunct="1">
              <a:buFontTx/>
              <a:buNone/>
              <a:defRPr kumimoji="0" sz="110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2" name="Rectangle 32"/>
          <p:cNvSpPr>
            <a:spLocks noGrp="1"/>
          </p:cNvSpPr>
          <p:nvPr>
            <p:ph type="dt" sz="half" idx="39"/>
          </p:nvPr>
        </p:nvSpPr>
        <p:spPr>
          <a:xfrm>
            <a:off x="7010400" y="76200"/>
            <a:ext cx="1371600" cy="228600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8C9E73E-36A8-4D4B-8C19-5173789E9585}" type="datetime1">
              <a:rPr lang="en-US"/>
              <a:pPr>
                <a:defRPr/>
              </a:pPr>
              <a:t>9/14/2010</a:t>
            </a:fld>
            <a:endParaRPr lang="en-US" dirty="0"/>
          </a:p>
        </p:txBody>
      </p:sp>
      <p:sp>
        <p:nvSpPr>
          <p:cNvPr id="33" name="Rectangle 33"/>
          <p:cNvSpPr>
            <a:spLocks noGrp="1"/>
          </p:cNvSpPr>
          <p:nvPr>
            <p:ph type="sldNum" sz="quarter" idx="40"/>
          </p:nvPr>
        </p:nvSpPr>
        <p:spPr>
          <a:xfrm>
            <a:off x="6503988" y="6473825"/>
            <a:ext cx="990600" cy="304800"/>
          </a:xfrm>
          <a:prstGeom prst="rect">
            <a:avLst/>
          </a:prstGeom>
        </p:spPr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13B4DE4-B18C-403E-8231-4B7F714402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4" name="Rectangle 34"/>
          <p:cNvSpPr>
            <a:spLocks noGrp="1"/>
          </p:cNvSpPr>
          <p:nvPr>
            <p:ph type="ftr" sz="quarter" idx="41"/>
          </p:nvPr>
        </p:nvSpPr>
        <p:spPr>
          <a:xfrm>
            <a:off x="2705100" y="6477000"/>
            <a:ext cx="3733800" cy="3048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4038600"/>
            <a:ext cx="9144000" cy="53340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4646613"/>
            <a:ext cx="9144000" cy="26987"/>
          </a:xfrm>
          <a:prstGeom prst="rect">
            <a:avLst/>
          </a:prstGeom>
          <a:solidFill>
            <a:schemeClr val="accent5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228600" y="4038600"/>
            <a:ext cx="7239000" cy="533400"/>
          </a:xfrm>
          <a:noFill/>
        </p:spPr>
        <p:txBody>
          <a:bodyPr vert="horz"/>
          <a:lstStyle>
            <a:lvl1pPr algn="l" eaLnBrk="1" latinLnBrk="0" hangingPunct="1">
              <a:defRPr kumimoji="0" sz="2000" b="0" cap="all" spc="150" baseline="0">
                <a:solidFill>
                  <a:schemeClr val="bg1"/>
                </a:solidFill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838200"/>
            <a:ext cx="8610600" cy="46038"/>
          </a:xfrm>
          <a:prstGeom prst="rect">
            <a:avLst/>
          </a:prstGeom>
          <a:solidFill>
            <a:schemeClr val="accent5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1" name="Rectangle 11"/>
          <p:cNvSpPr>
            <a:spLocks noGrp="1"/>
          </p:cNvSpPr>
          <p:nvPr>
            <p:ph sz="quarter" idx="15"/>
          </p:nvPr>
        </p:nvSpPr>
        <p:spPr>
          <a:xfrm>
            <a:off x="304800" y="990600"/>
            <a:ext cx="8077200" cy="5638800"/>
          </a:xfrm>
          <a:prstGeom prst="rect">
            <a:avLst/>
          </a:prstGeom>
        </p:spPr>
        <p:txBody>
          <a:bodyPr/>
          <a:lstStyle>
            <a:lvl1pPr>
              <a:buFont typeface="Arial" pitchFamily="34" charset="0"/>
              <a:buNone/>
              <a:defRPr sz="3200"/>
            </a:lvl1pPr>
            <a:lvl2pPr>
              <a:buFont typeface="Arial" pitchFamily="34" charset="0"/>
              <a:buChar char="•"/>
              <a:defRPr sz="2600"/>
            </a:lvl2pPr>
            <a:lvl3pPr>
              <a:buFont typeface="Symbol" pitchFamily="18" charset="2"/>
              <a:buChar char="-"/>
              <a:defRPr sz="2600"/>
            </a:lvl3pPr>
            <a:lvl4pPr>
              <a:buFont typeface="Symbol" pitchFamily="18" charset="2"/>
              <a:buChar char="-"/>
              <a:defRPr sz="2600"/>
            </a:lvl4pPr>
            <a:lvl5pPr>
              <a:buFont typeface="Symbol" pitchFamily="18" charset="2"/>
              <a:buChar char="-"/>
              <a:defRPr sz="2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3"/>
          </p:nvPr>
        </p:nvSpPr>
        <p:spPr>
          <a:xfrm>
            <a:off x="304800" y="228600"/>
            <a:ext cx="8077200" cy="381000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eaLnBrk="1" latinLnBrk="0" hangingPunct="1">
              <a:defRPr kumimoji="0" sz="3200" b="1" i="1">
                <a:solidFill>
                  <a:schemeClr val="accent2"/>
                </a:solidFill>
                <a:latin typeface="+mn-lt"/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191000"/>
            <a:ext cx="8610600" cy="4603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838200"/>
            <a:ext cx="8610600" cy="46038"/>
          </a:xfrm>
          <a:prstGeom prst="rect">
            <a:avLst/>
          </a:prstGeom>
          <a:solidFill>
            <a:schemeClr val="accent5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Rectangle 8"/>
          <p:cNvSpPr>
            <a:spLocks noGrp="1"/>
          </p:cNvSpPr>
          <p:nvPr>
            <p:ph type="body" sz="quarter" idx="13"/>
          </p:nvPr>
        </p:nvSpPr>
        <p:spPr>
          <a:xfrm>
            <a:off x="304800" y="228600"/>
            <a:ext cx="8077200" cy="381000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eaLnBrk="1" latinLnBrk="0" hangingPunct="1">
              <a:defRPr kumimoji="0" sz="3200" b="1" i="1">
                <a:solidFill>
                  <a:schemeClr val="accent2"/>
                </a:solidFill>
                <a:latin typeface="+mn-lt"/>
              </a:defRPr>
            </a:lvl1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304800" y="990600"/>
            <a:ext cx="8077200" cy="25146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buFont typeface="Arial" pitchFamily="34" charset="0"/>
              <a:buChar char="•"/>
              <a:defRPr sz="2600"/>
            </a:lvl2pPr>
            <a:lvl3pPr>
              <a:buFont typeface="Symbol" pitchFamily="18" charset="2"/>
              <a:buChar char="-"/>
              <a:defRPr sz="2600"/>
            </a:lvl3pPr>
            <a:lvl4pPr>
              <a:buFont typeface="Symbol" pitchFamily="18" charset="2"/>
              <a:buChar char="-"/>
              <a:defRPr sz="2600"/>
            </a:lvl4pPr>
            <a:lvl5pPr>
              <a:buFont typeface="Symbol" pitchFamily="18" charset="2"/>
              <a:buChar char="-"/>
              <a:defRPr sz="2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5"/>
          </p:nvPr>
        </p:nvSpPr>
        <p:spPr>
          <a:xfrm>
            <a:off x="304800" y="4343400"/>
            <a:ext cx="8077200" cy="21336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buFont typeface="Arial" pitchFamily="34" charset="0"/>
              <a:buChar char="•"/>
              <a:defRPr sz="2600"/>
            </a:lvl2pPr>
            <a:lvl3pPr>
              <a:buFont typeface="Symbol" pitchFamily="18" charset="2"/>
              <a:buChar char="-"/>
              <a:defRPr sz="2600"/>
            </a:lvl3pPr>
            <a:lvl4pPr>
              <a:buFont typeface="Symbol" pitchFamily="18" charset="2"/>
              <a:buChar char="-"/>
              <a:defRPr sz="2600"/>
            </a:lvl4pPr>
            <a:lvl5pPr>
              <a:defRPr sz="2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304800" y="3581400"/>
            <a:ext cx="8077200" cy="381000"/>
          </a:xfrm>
          <a:prstGeom prst="rect">
            <a:avLst/>
          </a:prstGeom>
        </p:spPr>
        <p:txBody>
          <a:bodyPr/>
          <a:lstStyle>
            <a:lvl1pPr>
              <a:defRPr sz="3200" b="1" i="1" u="none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96464"/>
                </a:solidFill>
                <a:cs typeface="+mn-cs"/>
              </a:defRPr>
            </a:lvl1pPr>
          </a:lstStyle>
          <a:p>
            <a:pPr>
              <a:defRPr/>
            </a:pPr>
            <a:fld id="{08D75C97-1D08-4A4A-886A-0B60B6668EB4}" type="datetimeFigureOut">
              <a:rPr lang="en-US"/>
              <a:pPr>
                <a:defRPr/>
              </a:pPr>
              <a:t>9/14/2010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96464"/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fld id="{3FF2D7E6-2BFD-42AD-86E4-7271A58E7E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/>
          <p:cNvSpPr/>
          <p:nvPr/>
        </p:nvSpPr>
        <p:spPr>
          <a:xfrm>
            <a:off x="8610600" y="0"/>
            <a:ext cx="533400" cy="685800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8610600" y="381000"/>
            <a:ext cx="533400" cy="5867400"/>
          </a:xfrm>
          <a:prstGeom prst="rect">
            <a:avLst/>
          </a:prstGeom>
        </p:spPr>
        <p:txBody>
          <a:bodyPr vert="vert"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2400" cap="small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opperplate Gothic Bold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opperplate Gothic Bold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opperplate Gothic Bold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opperplate Gothic Bold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opperplate Gothic Bold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opperplate Gothic Bold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opperplate Gothic Bold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>
          <a:solidFill>
            <a:schemeClr val="bg1"/>
          </a:solidFill>
          <a:latin typeface="Copperplate Gothic Bold" pitchFamily="34" charset="0"/>
        </a:defRPr>
      </a:lvl9pPr>
      <a:extLst/>
    </p:titleStyle>
    <p:bodyStyle>
      <a:lvl1pPr marL="342900" indent="-342900" algn="l" rtl="0" fontAlgn="base">
        <a:spcBef>
          <a:spcPct val="20000"/>
        </a:spcBef>
        <a:spcAft>
          <a:spcPct val="0"/>
        </a:spcAft>
        <a:defRPr sz="1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11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defRPr sz="11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defRPr sz="11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defRPr sz="11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facebook.com/photo.php?pid=30546427&amp;id=1278487866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362450"/>
            <a:ext cx="8686800" cy="5334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Rural Perspective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5410200"/>
            <a:ext cx="312420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>
                <a:latin typeface="+mn-lt"/>
                <a:cs typeface="+mn-cs"/>
              </a:rPr>
              <a:t>Terri Hurst, MSW</a:t>
            </a:r>
          </a:p>
          <a:p>
            <a:pPr>
              <a:defRPr/>
            </a:pPr>
            <a:r>
              <a:rPr lang="en-US" sz="2800" dirty="0">
                <a:latin typeface="+mn-lt"/>
                <a:cs typeface="+mn-cs"/>
              </a:rPr>
              <a:t>Policy Analyst</a:t>
            </a:r>
            <a:endParaRPr lang="en-US" sz="2800" dirty="0"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38400" y="3244850"/>
            <a:ext cx="64770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3200" dirty="0">
                <a:latin typeface="+mj-lt"/>
                <a:cs typeface="+mn-cs"/>
              </a:rPr>
              <a:t>Culture &amp; Coverage Forum</a:t>
            </a:r>
            <a:endParaRPr lang="en-US" sz="3200" dirty="0">
              <a:latin typeface="+mj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Culture &amp; Coverage Forum</a:t>
            </a:r>
            <a:endParaRPr lang="en-US" dirty="0"/>
          </a:p>
        </p:txBody>
      </p:sp>
      <p:sp>
        <p:nvSpPr>
          <p:cNvPr id="11266" name="Content Placeholder 2"/>
          <p:cNvSpPr>
            <a:spLocks noGrp="1"/>
          </p:cNvSpPr>
          <p:nvPr>
            <p:ph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Char char="•"/>
            </a:pPr>
            <a:r>
              <a:rPr lang="en-US" smtClean="0"/>
              <a:t>Serve as State Office of Rural Health</a:t>
            </a:r>
          </a:p>
          <a:p>
            <a:pPr marL="0" indent="0">
              <a:buFontTx/>
              <a:buChar char="•"/>
            </a:pPr>
            <a:r>
              <a:rPr lang="en-US" smtClean="0"/>
              <a:t>Programs &amp; Services</a:t>
            </a:r>
          </a:p>
          <a:p>
            <a:pPr marL="457200" lvl="1" indent="0">
              <a:buFont typeface="Arial" charset="0"/>
              <a:buChar char="•"/>
            </a:pPr>
            <a:r>
              <a:rPr lang="en-US" smtClean="0"/>
              <a:t>Federally certified Rural Health Clinics (52)</a:t>
            </a:r>
          </a:p>
          <a:p>
            <a:pPr marL="457200" lvl="1" indent="0">
              <a:buFont typeface="Arial" charset="0"/>
              <a:buChar char="•"/>
            </a:pPr>
            <a:r>
              <a:rPr lang="en-US" smtClean="0"/>
              <a:t>Critical Access Hospitals (29)</a:t>
            </a:r>
          </a:p>
          <a:p>
            <a:pPr marL="457200" lvl="1" indent="0">
              <a:buFont typeface="Arial" charset="0"/>
              <a:buChar char="•"/>
            </a:pPr>
            <a:r>
              <a:rPr lang="en-US" smtClean="0"/>
              <a:t>Provider Recruitment &amp; Retention</a:t>
            </a:r>
          </a:p>
          <a:p>
            <a:pPr marL="457200" lvl="1" indent="0">
              <a:buFont typeface="Arial" charset="0"/>
              <a:buChar char="•"/>
            </a:pPr>
            <a:r>
              <a:rPr lang="en-US" smtClean="0"/>
              <a:t>Grant Programs</a:t>
            </a:r>
          </a:p>
          <a:p>
            <a:pPr marL="457200" lvl="1" indent="0">
              <a:buFont typeface="Arial" charset="0"/>
              <a:buChar char="•"/>
            </a:pPr>
            <a:r>
              <a:rPr lang="en-US" smtClean="0"/>
              <a:t>Community Development</a:t>
            </a:r>
          </a:p>
          <a:p>
            <a:pPr marL="457200" lvl="1" indent="0">
              <a:buFont typeface="Arial" charset="0"/>
              <a:buChar char="•"/>
            </a:pPr>
            <a:r>
              <a:rPr lang="en-US" smtClean="0"/>
              <a:t>Advocacy</a:t>
            </a:r>
          </a:p>
          <a:p>
            <a:pPr marL="0" indent="0">
              <a:buFontTx/>
              <a:buNone/>
            </a:pPr>
            <a:endParaRPr lang="en-US" smtClean="0"/>
          </a:p>
        </p:txBody>
      </p:sp>
      <p:sp>
        <p:nvSpPr>
          <p:cNvPr id="11267" name="Text Placeholder 3"/>
          <p:cNvSpPr>
            <a:spLocks noGrp="1"/>
          </p:cNvSpPr>
          <p:nvPr>
            <p:ph type="body" sz="quarter" idx="13"/>
          </p:nvPr>
        </p:nvSpPr>
        <p:spPr bwMode="auto">
          <a:xfrm>
            <a:off x="304800" y="228600"/>
            <a:ext cx="8077200" cy="4572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/>
            <a:r>
              <a:rPr lang="en-US" smtClean="0"/>
              <a:t>Colorado Rural Health Center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Culture &amp; Coverage Forum</a:t>
            </a:r>
            <a:endParaRPr lang="en-US" dirty="0"/>
          </a:p>
        </p:txBody>
      </p:sp>
      <p:sp>
        <p:nvSpPr>
          <p:cNvPr id="12290" name="Text Placeholder 3"/>
          <p:cNvSpPr>
            <a:spLocks noGrp="1"/>
          </p:cNvSpPr>
          <p:nvPr>
            <p:ph type="body" sz="quarter" idx="13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/>
            <a:r>
              <a:rPr lang="en-US" smtClean="0"/>
              <a:t>What is Rural?</a:t>
            </a:r>
          </a:p>
        </p:txBody>
      </p:sp>
      <p:pic>
        <p:nvPicPr>
          <p:cNvPr id="12291" name="Picture 2" descr="S:\COMMON CRHC FILES\Photos\Colorado\Alamosa\San Luis Valley 0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90600"/>
            <a:ext cx="493395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3" descr="S:\COMMON CRHC FILES\Photos\Colorado\Maroon Bells\Maroon Bells 2008 012.jpg"/>
          <p:cNvPicPr>
            <a:picLocks noGrp="1" noChangeAspect="1" noChangeArrowheads="1"/>
          </p:cNvPicPr>
          <p:nvPr>
            <p:ph sz="quarter" idx="15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962400" y="4038600"/>
            <a:ext cx="4648200" cy="2586038"/>
          </a:xfrm>
          <a:noFill/>
          <a:ln>
            <a:miter lim="800000"/>
            <a:headEnd/>
            <a:tailEnd/>
          </a:ln>
        </p:spPr>
      </p:pic>
      <p:pic>
        <p:nvPicPr>
          <p:cNvPr id="12293" name="Picture 6" descr="S:\COMMON CRHC FILES\Photos\Colorado\Fowler\Scenery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810000"/>
            <a:ext cx="39624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7" descr="S:\COMMON CRHC FILES\Photos\Colorado\Northwest\NW trip - Dino natl monument  4.09 02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62400" y="990600"/>
            <a:ext cx="46482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3" descr="S:\COMMON CRHC FILES\Photos\Colorado\Maroon Bells\Maroon Bells 2008 01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62400" y="3859213"/>
            <a:ext cx="4648200" cy="341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Culture &amp; Coverage Forum</a:t>
            </a:r>
            <a:endParaRPr lang="en-US" dirty="0"/>
          </a:p>
        </p:txBody>
      </p:sp>
      <p:sp>
        <p:nvSpPr>
          <p:cNvPr id="14338" name="Content Placeholder 2"/>
          <p:cNvSpPr>
            <a:spLocks noGrp="1"/>
          </p:cNvSpPr>
          <p:nvPr>
            <p:ph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Char char="•"/>
            </a:pPr>
            <a:r>
              <a:rPr lang="en-US" smtClean="0"/>
              <a:t>Colorado – 4 distinct regions</a:t>
            </a:r>
          </a:p>
          <a:p>
            <a:pPr marL="457200" lvl="1" indent="0">
              <a:buFont typeface="Arial" charset="0"/>
              <a:buChar char="•"/>
            </a:pPr>
            <a:r>
              <a:rPr lang="en-US" smtClean="0"/>
              <a:t>Eastern Plains, Front Range (urban), Rural Resort, Western Slope</a:t>
            </a:r>
          </a:p>
          <a:p>
            <a:pPr marL="0" indent="0">
              <a:buFontTx/>
              <a:buChar char="•"/>
            </a:pPr>
            <a:r>
              <a:rPr lang="en-US" smtClean="0"/>
              <a:t>Over 20 definitions of “rural” used by federal government in regards to healthcare</a:t>
            </a:r>
          </a:p>
          <a:p>
            <a:pPr marL="0" indent="0">
              <a:buFontTx/>
              <a:buChar char="•"/>
            </a:pPr>
            <a:r>
              <a:rPr lang="en-US" smtClean="0"/>
              <a:t>Approximately 80% of Colorado </a:t>
            </a:r>
          </a:p>
          <a:p>
            <a:pPr marL="457200" lvl="1" indent="0">
              <a:buFont typeface="Arial" charset="0"/>
              <a:buChar char="•"/>
            </a:pPr>
            <a:r>
              <a:rPr lang="en-US" smtClean="0"/>
              <a:t>(~ 17% of population)</a:t>
            </a:r>
          </a:p>
          <a:p>
            <a:pPr marL="0" indent="0">
              <a:buFontTx/>
              <a:buNone/>
            </a:pPr>
            <a:endParaRPr lang="en-US" smtClean="0"/>
          </a:p>
          <a:p>
            <a:pPr marL="0" indent="0">
              <a:buFontTx/>
              <a:buChar char="•"/>
            </a:pPr>
            <a:endParaRPr lang="en-US" smtClean="0"/>
          </a:p>
          <a:p>
            <a:pPr marL="0" indent="0">
              <a:buFontTx/>
              <a:buChar char="•"/>
            </a:pPr>
            <a:endParaRPr lang="en-US" smtClean="0"/>
          </a:p>
          <a:p>
            <a:pPr marL="0" indent="0">
              <a:buFontTx/>
              <a:buChar char="•"/>
            </a:pPr>
            <a:endParaRPr lang="en-US" smtClean="0"/>
          </a:p>
        </p:txBody>
      </p:sp>
      <p:sp>
        <p:nvSpPr>
          <p:cNvPr id="14339" name="Text Placeholder 3"/>
          <p:cNvSpPr>
            <a:spLocks noGrp="1"/>
          </p:cNvSpPr>
          <p:nvPr>
            <p:ph type="body" sz="quarter" idx="13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/>
            <a:r>
              <a:rPr lang="en-US" smtClean="0"/>
              <a:t>What is Rural?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endParaRPr lang="en-US"/>
          </a:p>
        </p:txBody>
      </p:sp>
      <p:sp>
        <p:nvSpPr>
          <p:cNvPr id="1030" name="Content Placeholder 2"/>
          <p:cNvSpPr>
            <a:spLocks noGrp="1"/>
          </p:cNvSpPr>
          <p:nvPr>
            <p:ph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en-US" smtClean="0"/>
          </a:p>
        </p:txBody>
      </p:sp>
      <p:sp>
        <p:nvSpPr>
          <p:cNvPr id="1031" name="Text Placeholder 3"/>
          <p:cNvSpPr>
            <a:spLocks noGrp="1"/>
          </p:cNvSpPr>
          <p:nvPr>
            <p:ph type="body" sz="quarter" idx="13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/>
            <a:endParaRPr lang="en-US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-36513" y="0"/>
          <a:ext cx="8912226" cy="6884988"/>
        </p:xfrm>
        <a:graphic>
          <a:graphicData uri="http://schemas.openxmlformats.org/presentationml/2006/ole">
            <p:oleObj spid="_x0000_s1026" name="Acrobat Document" r:id="rId3" imgW="8910000" imgH="6885000" progId="AcroExch.Document.7">
              <p:embed/>
            </p:oleObj>
          </a:graphicData>
        </a:graphic>
      </p:graphicFrame>
      <p:graphicFrame>
        <p:nvGraphicFramePr>
          <p:cNvPr id="1027" name="Object 2"/>
          <p:cNvGraphicFramePr>
            <a:graphicFrameLocks noChangeAspect="1"/>
          </p:cNvGraphicFramePr>
          <p:nvPr/>
        </p:nvGraphicFramePr>
        <p:xfrm>
          <a:off x="233363" y="0"/>
          <a:ext cx="8910637" cy="6884988"/>
        </p:xfrm>
        <a:graphic>
          <a:graphicData uri="http://schemas.openxmlformats.org/presentationml/2006/ole">
            <p:oleObj spid="_x0000_s1027" name="Acrobat Document" r:id="rId4" imgW="8910000" imgH="6885000" progId="AcroExch.Document.7">
              <p:embed/>
            </p:oleObj>
          </a:graphicData>
        </a:graphic>
      </p:graphicFrame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0" y="0"/>
          <a:ext cx="8910638" cy="6884988"/>
        </p:xfrm>
        <a:graphic>
          <a:graphicData uri="http://schemas.openxmlformats.org/presentationml/2006/ole">
            <p:oleObj spid="_x0000_s1028" name="Acrobat Document" r:id="rId5" imgW="8910000" imgH="6885000" progId="AcroExch.Document.7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Culture &amp; Coverage Forum</a:t>
            </a:r>
            <a:endParaRPr lang="en-US" dirty="0"/>
          </a:p>
        </p:txBody>
      </p:sp>
      <p:sp>
        <p:nvSpPr>
          <p:cNvPr id="17410" name="Text Placeholder 3"/>
          <p:cNvSpPr>
            <a:spLocks noGrp="1"/>
          </p:cNvSpPr>
          <p:nvPr>
            <p:ph type="body" sz="quarter" idx="13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/>
            <a:endParaRPr lang="en-US" smtClean="0"/>
          </a:p>
        </p:txBody>
      </p:sp>
      <p:pic>
        <p:nvPicPr>
          <p:cNvPr id="17411" name="Picture 2"/>
          <p:cNvPicPr>
            <a:picLocks noGrp="1" noChangeAspect="1" noChangeArrowheads="1"/>
          </p:cNvPicPr>
          <p:nvPr>
            <p:ph sz="quarter" idx="1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52400" y="0"/>
            <a:ext cx="8301038" cy="6858000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Culture &amp; Coverage Forum</a:t>
            </a:r>
            <a:endParaRPr lang="en-US" dirty="0"/>
          </a:p>
        </p:txBody>
      </p:sp>
      <p:sp>
        <p:nvSpPr>
          <p:cNvPr id="19458" name="Text Placeholder 3"/>
          <p:cNvSpPr>
            <a:spLocks noGrp="1"/>
          </p:cNvSpPr>
          <p:nvPr>
            <p:ph type="body" sz="quarter" idx="13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/>
            <a:endParaRPr lang="en-US" smtClean="0"/>
          </a:p>
        </p:txBody>
      </p:sp>
      <p:pic>
        <p:nvPicPr>
          <p:cNvPr id="19459" name="Picture 2"/>
          <p:cNvPicPr>
            <a:picLocks noGrp="1" noChangeAspect="1" noChangeArrowheads="1"/>
          </p:cNvPicPr>
          <p:nvPr>
            <p:ph sz="quarter" idx="1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8583613" cy="6884988"/>
          </a:xfrm>
          <a:noFill/>
          <a:ln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Culture &amp; Coverage Forum</a:t>
            </a:r>
            <a:endParaRPr lang="en-US" dirty="0"/>
          </a:p>
        </p:txBody>
      </p:sp>
      <p:sp>
        <p:nvSpPr>
          <p:cNvPr id="20482" name="Content Placeholder 2"/>
          <p:cNvSpPr>
            <a:spLocks noGrp="1"/>
          </p:cNvSpPr>
          <p:nvPr>
            <p:ph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Char char="•"/>
            </a:pPr>
            <a:r>
              <a:rPr lang="en-US" smtClean="0"/>
              <a:t>Lack of staff &amp; time to enroll in-house</a:t>
            </a:r>
          </a:p>
          <a:p>
            <a:pPr marL="0" indent="0">
              <a:buFontTx/>
              <a:buChar char="•"/>
            </a:pPr>
            <a:r>
              <a:rPr lang="en-US" smtClean="0"/>
              <a:t>RHCs must have strong relationships with other entities to refer patients to</a:t>
            </a:r>
          </a:p>
          <a:p>
            <a:pPr marL="0" indent="0">
              <a:buFontTx/>
              <a:buChar char="•"/>
            </a:pPr>
            <a:r>
              <a:rPr lang="en-US" smtClean="0"/>
              <a:t>RHCs receive better reimbursement for Medicaid than CHP+</a:t>
            </a:r>
          </a:p>
          <a:p>
            <a:pPr marL="0" indent="0">
              <a:buFontTx/>
              <a:buChar char="•"/>
            </a:pPr>
            <a:r>
              <a:rPr lang="en-US" smtClean="0"/>
              <a:t>Sliding fee scale may be more appealing to both the clinic &amp; patient</a:t>
            </a:r>
          </a:p>
        </p:txBody>
      </p:sp>
      <p:sp>
        <p:nvSpPr>
          <p:cNvPr id="20483" name="Text Placeholder 3"/>
          <p:cNvSpPr>
            <a:spLocks noGrp="1"/>
          </p:cNvSpPr>
          <p:nvPr>
            <p:ph type="body" sz="quarter" idx="13"/>
          </p:nvPr>
        </p:nvSpPr>
        <p:spPr bwMode="auto">
          <a:xfrm>
            <a:off x="304800" y="228600"/>
            <a:ext cx="8077200" cy="533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/>
            <a:r>
              <a:rPr lang="en-US" sz="2800" smtClean="0"/>
              <a:t>Considerations: Rural Outreach &amp; Enrollment</a:t>
            </a:r>
            <a:r>
              <a:rPr lang="en-US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Culture &amp; Coverage Forum</a:t>
            </a:r>
            <a:endParaRPr lang="en-US" dirty="0"/>
          </a:p>
        </p:txBody>
      </p:sp>
      <p:sp>
        <p:nvSpPr>
          <p:cNvPr id="21506" name="Content Placeholder 2"/>
          <p:cNvSpPr>
            <a:spLocks noGrp="1"/>
          </p:cNvSpPr>
          <p:nvPr>
            <p:ph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Char char="•"/>
            </a:pPr>
            <a:r>
              <a:rPr lang="en-US" smtClean="0"/>
              <a:t>Mistrust of government</a:t>
            </a:r>
          </a:p>
          <a:p>
            <a:pPr marL="0" indent="0">
              <a:buFontTx/>
              <a:buChar char="•"/>
            </a:pPr>
            <a:r>
              <a:rPr lang="en-US" smtClean="0"/>
              <a:t>Strong sense of individualism</a:t>
            </a:r>
          </a:p>
          <a:p>
            <a:pPr marL="0" indent="0">
              <a:buFontTx/>
              <a:buChar char="•"/>
            </a:pPr>
            <a:r>
              <a:rPr lang="en-US" smtClean="0"/>
              <a:t>Stigma</a:t>
            </a:r>
          </a:p>
          <a:p>
            <a:pPr marL="0" indent="0">
              <a:buFontTx/>
              <a:buChar char="•"/>
            </a:pPr>
            <a:r>
              <a:rPr lang="en-US" smtClean="0"/>
              <a:t>Small town politics – may not want others to know they are receiving government assistance</a:t>
            </a:r>
          </a:p>
          <a:p>
            <a:pPr marL="0" indent="0">
              <a:buFontTx/>
              <a:buChar char="•"/>
            </a:pPr>
            <a:r>
              <a:rPr lang="en-US" smtClean="0"/>
              <a:t>Unknown how many providers are accepting NEW Medicaid &amp; CHP+ or how long the wait is</a:t>
            </a:r>
          </a:p>
        </p:txBody>
      </p:sp>
      <p:sp>
        <p:nvSpPr>
          <p:cNvPr id="21507" name="Text Placeholder 3"/>
          <p:cNvSpPr>
            <a:spLocks noGrp="1"/>
          </p:cNvSpPr>
          <p:nvPr>
            <p:ph type="body" sz="quarter" idx="13"/>
          </p:nvPr>
        </p:nvSpPr>
        <p:spPr bwMode="auto">
          <a:xfrm>
            <a:off x="152400" y="228600"/>
            <a:ext cx="8382000" cy="533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/>
            <a:r>
              <a:rPr lang="en-US" sz="2800" smtClean="0"/>
              <a:t>Considerations: Rural Outreach &amp; Enrollment </a:t>
            </a:r>
            <a:r>
              <a:rPr lang="en-US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Culture &amp; Coverage Forum</a:t>
            </a:r>
            <a:endParaRPr lang="en-US" dirty="0"/>
          </a:p>
        </p:txBody>
      </p:sp>
      <p:sp>
        <p:nvSpPr>
          <p:cNvPr id="22530" name="Content Placeholder 2"/>
          <p:cNvSpPr>
            <a:spLocks noGrp="1"/>
          </p:cNvSpPr>
          <p:nvPr>
            <p:ph sz="quarter" idx="15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Tx/>
              <a:buNone/>
            </a:pPr>
            <a:r>
              <a:rPr lang="en-US" sz="4000" smtClean="0"/>
              <a:t>Insurance coverage is an important part in allowing an individual access to healthcare services, though an insurance card alone does not guarantee access.</a:t>
            </a:r>
          </a:p>
        </p:txBody>
      </p:sp>
      <p:sp>
        <p:nvSpPr>
          <p:cNvPr id="22531" name="Text Placeholder 3"/>
          <p:cNvSpPr>
            <a:spLocks noGrp="1"/>
          </p:cNvSpPr>
          <p:nvPr>
            <p:ph type="body" sz="quarter" idx="13"/>
          </p:nvPr>
        </p:nvSpPr>
        <p:spPr bwMode="auto">
          <a:xfrm>
            <a:off x="152400" y="228600"/>
            <a:ext cx="8382000" cy="533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/>
            <a:r>
              <a:rPr lang="en-US" sz="2800" smtClean="0"/>
              <a:t>Considerations: Rural Outreach &amp; Enrollment </a:t>
            </a:r>
            <a:r>
              <a:rPr lang="en-US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http://photos-e.ak.fbcdn.net/hphotos-ak-snc1/hs117.snc1/4858_1186788551387_1278487866_30546426_2951582_n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400" y="0"/>
            <a:ext cx="91694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HC PowerPoint Template 1">
  <a:themeElements>
    <a:clrScheme name="CRHC">
      <a:dk1>
        <a:sysClr val="windowText" lastClr="000000"/>
      </a:dk1>
      <a:lt1>
        <a:sysClr val="window" lastClr="FFFFFF"/>
      </a:lt1>
      <a:dk2>
        <a:srgbClr val="766A62"/>
      </a:dk2>
      <a:lt2>
        <a:srgbClr val="EEECE1"/>
      </a:lt2>
      <a:accent1>
        <a:srgbClr val="69923A"/>
      </a:accent1>
      <a:accent2>
        <a:srgbClr val="2A6EBB"/>
      </a:accent2>
      <a:accent3>
        <a:srgbClr val="BB133E"/>
      </a:accent3>
      <a:accent4>
        <a:srgbClr val="E05206"/>
      </a:accent4>
      <a:accent5>
        <a:srgbClr val="FFB612"/>
      </a:accent5>
      <a:accent6>
        <a:srgbClr val="00257A"/>
      </a:accent6>
      <a:hlink>
        <a:srgbClr val="0000FF"/>
      </a:hlink>
      <a:folHlink>
        <a:srgbClr val="800080"/>
      </a:folHlink>
    </a:clrScheme>
    <a:fontScheme name="CRHC">
      <a:majorFont>
        <a:latin typeface="Copperplate Gothic Bold"/>
        <a:ea typeface=""/>
        <a:cs typeface=""/>
      </a:majorFont>
      <a:minorFont>
        <a:latin typeface="Palatino Linotype"/>
        <a:ea typeface=""/>
        <a:cs typeface="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CRHC PowerPoint Template 1</Template>
  <TotalTime>0</TotalTime>
  <Words>235</Words>
  <Application>Microsoft Office PowerPoint</Application>
  <PresentationFormat>On-screen Show (4:3)</PresentationFormat>
  <Paragraphs>46</Paragraphs>
  <Slides>11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7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Copperplate Gothic Bold</vt:lpstr>
      <vt:lpstr>Palatino Linotype</vt:lpstr>
      <vt:lpstr>Calibri</vt:lpstr>
      <vt:lpstr>CRHC PowerPoint Template 1</vt:lpstr>
      <vt:lpstr>CRHC PowerPoint Template 1</vt:lpstr>
      <vt:lpstr>CRHC PowerPoint Template 1</vt:lpstr>
      <vt:lpstr>CRHC PowerPoint Template 1</vt:lpstr>
      <vt:lpstr>CRHC PowerPoint Template 1</vt:lpstr>
      <vt:lpstr>CRHC PowerPoint Template 1</vt:lpstr>
      <vt:lpstr>CRHC PowerPoint Template 1</vt:lpstr>
      <vt:lpstr>Acrobat Document</vt:lpstr>
      <vt:lpstr>RURAL PERSPECTIVE</vt:lpstr>
      <vt:lpstr>CULTURE &amp; COVERAGE FORUM</vt:lpstr>
      <vt:lpstr>CULTURE &amp; COVERAGE FORUM</vt:lpstr>
      <vt:lpstr>CULTURE &amp; COVERAGE FORUM</vt:lpstr>
      <vt:lpstr>Slide 5</vt:lpstr>
      <vt:lpstr>CULTURE &amp; COVERAGE FORUM</vt:lpstr>
      <vt:lpstr>CULTURE &amp; COVERAGE FORUM</vt:lpstr>
      <vt:lpstr>CULTURE &amp; COVERAGE FORUM</vt:lpstr>
      <vt:lpstr>CULTURE &amp; COVERAGE FORUM</vt:lpstr>
      <vt:lpstr>CULTURE &amp; COVERAGE FORUM</vt:lpstr>
      <vt:lpstr>Slide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RURAL PERSPECTIVE</dc:title>
  <dc:creator/>
  <cp:lastModifiedBy/>
  <cp:revision>1</cp:revision>
  <dcterms:created xsi:type="dcterms:W3CDTF">2010-01-21T19:29:12Z</dcterms:created>
  <dcterms:modified xsi:type="dcterms:W3CDTF">2010-09-14T17:49:37Z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12.0.4513</vt:lpwstr>
  </property>
  <property fmtid="{D5CDD505-2E9C-101B-9397-08002B2CF9AE}" pid="4" name="_TemplateID">
    <vt:lpwstr>TC101769281033</vt:lpwstr>
  </property>
</Properties>
</file>